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8"/>
  </p:notesMasterIdLst>
  <p:sldIdLst>
    <p:sldId id="256" r:id="rId2"/>
    <p:sldId id="264" r:id="rId3"/>
    <p:sldId id="258" r:id="rId4"/>
    <p:sldId id="279" r:id="rId5"/>
    <p:sldId id="280" r:id="rId6"/>
    <p:sldId id="281" r:id="rId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DM Sans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E0E876-CA74-4944-8A6A-8CB70E18436F}">
  <a:tblStyle styleId="{9BE0E876-CA74-4944-8A6A-8CB70E1843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39" d="100"/>
          <a:sy n="139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ca5ba66b3_3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ca5ba66b3_3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2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30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ard Meeting 1">
  <p:cSld name="TITLE_3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25000"/>
          </a:blip>
          <a:srcRect l="16869" r="37511"/>
          <a:stretch/>
        </p:blipFill>
        <p:spPr>
          <a:xfrm>
            <a:off x="5628664" y="0"/>
            <a:ext cx="351533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 amt="25000"/>
          </a:blip>
          <a:srcRect l="15023" r="29764"/>
          <a:stretch/>
        </p:blipFill>
        <p:spPr>
          <a:xfrm>
            <a:off x="3672912" y="0"/>
            <a:ext cx="18955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4">
            <a:alphaModFix amt="25000"/>
          </a:blip>
          <a:srcRect l="18053" r="35066"/>
          <a:stretch/>
        </p:blipFill>
        <p:spPr>
          <a:xfrm>
            <a:off x="0" y="0"/>
            <a:ext cx="361266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0" y="3425850"/>
            <a:ext cx="5992800" cy="126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104775" dir="108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5">
            <a:alphaModFix/>
          </a:blip>
          <a:srcRect t="4128" b="4128"/>
          <a:stretch/>
        </p:blipFill>
        <p:spPr>
          <a:xfrm>
            <a:off x="7780499" y="4464000"/>
            <a:ext cx="1260426" cy="5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195225" y="2049850"/>
            <a:ext cx="5926800" cy="4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253250" y="2553550"/>
            <a:ext cx="5868900" cy="30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675" y="4388500"/>
            <a:ext cx="402076" cy="6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0" y="-945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lt1"/>
                </a:solidFill>
              </a:rPr>
              <a:t>“</a:t>
            </a:r>
            <a:endParaRPr sz="9600" b="1">
              <a:solidFill>
                <a:schemeClr val="lt1"/>
              </a:solidFill>
            </a:endParaRPr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675" y="4388500"/>
            <a:ext cx="402076" cy="6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1">
  <p:cSld name="TITLE_1_1_1_1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>
              <a:solidFill>
                <a:schemeClr val="lt1"/>
              </a:solidFill>
            </a:endParaRPr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2600" y="3969675"/>
            <a:ext cx="402076" cy="6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600"/>
              </a:spcBef>
              <a:spcAft>
                <a:spcPts val="0"/>
              </a:spcAft>
              <a:buSzPts val="1700"/>
              <a:buChar char="▫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>
            <a:spLocks noGrp="1"/>
          </p:cNvSpPr>
          <p:nvPr>
            <p:ph type="pic" idx="2"/>
          </p:nvPr>
        </p:nvSpPr>
        <p:spPr>
          <a:xfrm>
            <a:off x="4932700" y="396475"/>
            <a:ext cx="2985600" cy="446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675" y="4388500"/>
            <a:ext cx="402076" cy="6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675" y="4388500"/>
            <a:ext cx="402076" cy="6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7" r:id="rId6"/>
    <p:sldLayoutId id="2147483661" r:id="rId7"/>
    <p:sldLayoutId id="2147483662" r:id="rId8"/>
    <p:sldLayoutId id="2147483663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uN8K7gid2AAXvIH73xZihh035u6U8Gc9Cf2tLKtvTU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uN8K7gid2AAXvIH73xZihh035u6U8Gc9Cf2tLKtvTU/ed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779061" y="3609712"/>
            <a:ext cx="4495068" cy="88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January 10, 2023</a:t>
            </a:r>
            <a:br>
              <a:rPr lang="en" sz="4200" dirty="0"/>
            </a:br>
            <a:r>
              <a:rPr lang="en" sz="2400" dirty="0"/>
              <a:t>Principal PD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ctrTitle"/>
          </p:nvPr>
        </p:nvSpPr>
        <p:spPr>
          <a:xfrm>
            <a:off x="248167" y="1779815"/>
            <a:ext cx="6740462" cy="7312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Aligning Our Work</a:t>
            </a:r>
            <a:endParaRPr sz="5400"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248167" y="2702379"/>
            <a:ext cx="6985390" cy="3837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  <a:hlinkClick r:id="rId3"/>
              </a:rPr>
              <a:t>https://docs.google.com/document/d/1BuN8K7gid2AAXvIH73xZihh035u6U8Gc9Cf2tLKtvTU/edit</a:t>
            </a:r>
            <a:r>
              <a:rPr lang="en-US" sz="1200" dirty="0">
                <a:effectLst/>
              </a:rPr>
              <a:t> 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Board Goal #1</a:t>
            </a:r>
            <a:endParaRPr sz="3200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244929" y="1134836"/>
            <a:ext cx="4776107" cy="38698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Students are engaged and develop a </a:t>
            </a:r>
            <a:r>
              <a:rPr lang="en-US" sz="1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strong academic foundation 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as measured by the following, overall and for historically underserved subgroups: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Mastery of English Language Arts (ELA) &amp; Math foundational knowledge and skills by the end of 1</a:t>
            </a:r>
            <a:r>
              <a:rPr lang="en-US" sz="12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Grade, as measured by standardized assessments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ELA, Math, &amp; Science proficiency rates in 3</a:t>
            </a:r>
            <a:r>
              <a:rPr lang="en-US" sz="12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rd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-8</a:t>
            </a:r>
            <a:r>
              <a:rPr lang="en-US" sz="12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grades, as measured by the Oregon Statewide Assessment System (OSAS)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ELA and Math growth rates in 4</a:t>
            </a:r>
            <a:r>
              <a:rPr lang="en-US" sz="12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-8</a:t>
            </a:r>
            <a:r>
              <a:rPr lang="en-US" sz="1200" baseline="30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grades as measured by the Oregon Statewide Assessment System (OSAS)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The percent of 9th graders on track for graduation, as measured by credit attainment toward graduation requirements 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The percent of students designated as English learners that are on track to acquire English proficiency, as measured by Oregon’s English Language Proficiency Assessment (ELPA)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Efficacy of academic programs, as measured by surveys and/or focus groups</a:t>
            </a:r>
          </a:p>
        </p:txBody>
      </p:sp>
      <p:pic>
        <p:nvPicPr>
          <p:cNvPr id="108" name="Google Shape;108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" b="69"/>
          <a:stretch/>
        </p:blipFill>
        <p:spPr>
          <a:xfrm>
            <a:off x="5300093" y="429132"/>
            <a:ext cx="2984974" cy="4465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Board Goal #2</a:t>
            </a:r>
            <a:endParaRPr sz="3200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244929" y="1134836"/>
            <a:ext cx="4882242" cy="38698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Students have a </a:t>
            </a:r>
            <a:r>
              <a:rPr lang="en-US" sz="1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passion, purpose, and plan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for their future as measured by the following, overall and for historically underserved subgroups: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lphaL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The percent of high school students who graduate in four years, who graduate in five years, and who complete high school in five years.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lphaL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The percent of graduates who earn a diploma plus complete at least one of the following career and life indicators: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Two or more credits of Advanced Placement (AP), International Baccalaureate (IB), or college credit eligible coursework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Oregon State Seal of Biliteracy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Two years of Junior ROTC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CTE Concentrator (Two or more credits in a program)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Meets the college readiness benchmark for both language arts and mathematics on high school OSAS, ACT, or SAT assessments</a:t>
            </a:r>
          </a:p>
          <a:p>
            <a:pPr marL="685800" lvl="1" indent="-228600"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Meets automatic admission requirements for all Oregon Public Universities</a:t>
            </a:r>
          </a:p>
          <a:p>
            <a:pPr marL="228600" indent="-228600">
              <a:buClr>
                <a:schemeClr val="tx1"/>
              </a:buClr>
              <a:buSzPct val="100000"/>
              <a:buFont typeface="+mj-lt"/>
              <a:buAutoNum type="alphaL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Students’ preparedness for their future, as measured by surveys and/or focus groups.</a:t>
            </a:r>
          </a:p>
        </p:txBody>
      </p:sp>
      <p:pic>
        <p:nvPicPr>
          <p:cNvPr id="4" name="Google Shape;115;p21">
            <a:extLst>
              <a:ext uri="{FF2B5EF4-FFF2-40B4-BE49-F238E27FC236}">
                <a16:creationId xmlns:a16="http://schemas.microsoft.com/office/drawing/2014/main" id="{2F191C05-CB3A-A2AC-7078-7E8FE8B2645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9" b="69"/>
          <a:stretch/>
        </p:blipFill>
        <p:spPr>
          <a:xfrm>
            <a:off x="5316422" y="437296"/>
            <a:ext cx="2984650" cy="44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Board Goal #3</a:t>
            </a:r>
            <a:endParaRPr sz="3200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244929" y="1134836"/>
            <a:ext cx="4882242" cy="38698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Students, families, and staff</a:t>
            </a:r>
            <a:r>
              <a:rPr lang="en-US" sz="1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experience wellness, inclusion, and belonging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 in our schools as measured by the following, overall and for historically underserved subgroups: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lphaLcPeriod"/>
              <a:tabLst>
                <a:tab pos="457200" algn="l"/>
              </a:tabLst>
            </a:pP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S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tudent, family, and staff experiences of key elements of school culture (including voice, belonging, and emotional/psychological wellness), as measured by surveys and/or focus groups</a:t>
            </a: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lphaLcPeriod"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Bias incident data and trends</a:t>
            </a:r>
          </a:p>
        </p:txBody>
      </p:sp>
      <p:pic>
        <p:nvPicPr>
          <p:cNvPr id="5" name="Google Shape;122;p22">
            <a:extLst>
              <a:ext uri="{FF2B5EF4-FFF2-40B4-BE49-F238E27FC236}">
                <a16:creationId xmlns:a16="http://schemas.microsoft.com/office/drawing/2014/main" id="{F9E7B6B9-9CE0-E92F-A1E0-B650E2429185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" b="79"/>
          <a:stretch/>
        </p:blipFill>
        <p:spPr>
          <a:xfrm>
            <a:off x="5349078" y="363239"/>
            <a:ext cx="2985275" cy="44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Board Goal #4</a:t>
            </a:r>
            <a:endParaRPr sz="3200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244929" y="1134836"/>
            <a:ext cx="4882242" cy="38698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Operational systems align and support an academically effective and sustainable organization.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Link to approved document </a:t>
            </a: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  <a:hlinkClick r:id="rId3"/>
              </a:rPr>
              <a:t>here</a:t>
            </a: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  <a:cs typeface="Times New Roman (Body CS)"/>
              </a:rPr>
              <a:t>.</a:t>
            </a:r>
            <a:endParaRPr lang="en-US" sz="1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2" name="Google Shape;136;p24">
            <a:extLst>
              <a:ext uri="{FF2B5EF4-FFF2-40B4-BE49-F238E27FC236}">
                <a16:creationId xmlns:a16="http://schemas.microsoft.com/office/drawing/2014/main" id="{1D0BED64-4FD0-C6A6-9DB7-1FBAC1FDF10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59" b="69"/>
          <a:stretch/>
        </p:blipFill>
        <p:spPr>
          <a:xfrm>
            <a:off x="5340914" y="355075"/>
            <a:ext cx="2984626" cy="44658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373846"/>
      </p:ext>
    </p:extLst>
  </p:cSld>
  <p:clrMapOvr>
    <a:masterClrMapping/>
  </p:clrMapOvr>
</p:sld>
</file>

<file path=ppt/theme/theme1.xml><?xml version="1.0" encoding="utf-8"?>
<a:theme xmlns:a="http://schemas.openxmlformats.org/drawingml/2006/main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07DC2"/>
      </a:accent1>
      <a:accent2>
        <a:srgbClr val="FF9900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07DC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438</Words>
  <Application>Microsoft Macintosh PowerPoint</Application>
  <PresentationFormat>On-screen Show (16:9)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DM Sans</vt:lpstr>
      <vt:lpstr>Wingdings</vt:lpstr>
      <vt:lpstr>Cambria</vt:lpstr>
      <vt:lpstr>Arial</vt:lpstr>
      <vt:lpstr>Dercetus template</vt:lpstr>
      <vt:lpstr>January 10, 2023 Principal PD</vt:lpstr>
      <vt:lpstr>Aligning Our Work</vt:lpstr>
      <vt:lpstr>Board Goal #1</vt:lpstr>
      <vt:lpstr>Board Goal #2</vt:lpstr>
      <vt:lpstr>Board Goal #3</vt:lpstr>
      <vt:lpstr>Board Goal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cp:lastModifiedBy>Steve Cook</cp:lastModifiedBy>
  <cp:revision>3</cp:revision>
  <dcterms:modified xsi:type="dcterms:W3CDTF">2023-01-10T00:14:22Z</dcterms:modified>
</cp:coreProperties>
</file>