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EzWQYbjXql0dZ8kWVlcukPQyhLaAGZ_7/view?usp=sharing" TargetMode="External"/><Relationship Id="rId3" Type="http://schemas.openxmlformats.org/officeDocument/2006/relationships/hyperlink" Target="https://docs.google.com/document/d/1OAuSVWWNqM_WumQFfWe_8-_LNmHKvF2Nb5nc-ojTqFk/edit?usp=sharing" TargetMode="External"/><Relationship Id="rId4" Type="http://schemas.openxmlformats.org/officeDocument/2006/relationships/hyperlink" Target="https://docs.google.com/document/d/1Ksq0sP_sjMOIAfCO0Tq0yIj5xOVz_sZw6JsyOPpObk0/edit?usp=shari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Teachers:</a:t>
            </a:r>
            <a:endParaRPr/>
          </a:p>
          <a:p>
            <a:pPr indent="0" lvl="0" marL="0" rtl="0" algn="l">
              <a:spcBef>
                <a:spcPts val="0"/>
              </a:spcBef>
              <a:spcAft>
                <a:spcPts val="0"/>
              </a:spcAft>
              <a:buNone/>
            </a:pPr>
            <a:r>
              <a:rPr lang="en"/>
              <a:t>Look in notes on each slide for </a:t>
            </a:r>
            <a:r>
              <a:rPr lang="en"/>
              <a:t>additional information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d55750fa2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d55750fa2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55750fa2b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d55750fa2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cd7a70884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cd7a70884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notes: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State guidance indicat</a:t>
            </a:r>
            <a:r>
              <a:rPr lang="en"/>
              <a:t>es that anyone who is </a:t>
            </a:r>
            <a:r>
              <a:rPr lang="en"/>
              <a:t>completely</a:t>
            </a:r>
            <a:r>
              <a:rPr lang="en"/>
              <a:t> vaccinated (two weeks after their second </a:t>
            </a:r>
            <a:r>
              <a:rPr lang="en"/>
              <a:t>dose of vaccine), and is not symptomatic, no longer needs to quarantine if exposed to a positive case of COVID-19.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d55750fa2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d55750fa2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The consent to treat and the documents referenced are generally hard copies that we have patients sign when they register. At the clinic, students will get a small packet which will include the two documents you had attached.</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Consent is an acknowledgement (usually in writing) of any or all of the following:</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The patient understands the treatment he/she will receive.</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The patient authorizes the treatment.</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The patient understands how private information will be shared.</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All consent should be informed consent (ORS 677.097). Informed consent for health services should be verbal or in writing and includes: a description of the treatment the patient will receive, a description of alternative treatments and a description of any risks involved with the treatment.</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a:solidFill>
                  <a:schemeClr val="dk1"/>
                </a:solidFill>
                <a:latin typeface="Calibri"/>
                <a:ea typeface="Calibri"/>
                <a:cs typeface="Calibri"/>
                <a:sym typeface="Calibri"/>
              </a:rPr>
              <a:t>At Mosaic-administered vaccine clinics students will be provided with information verbally and in writing on the Pfizer vaccine prior to their opportunity to schedule vaccination appointments.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cd7a70884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cd7a70884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d560f4fde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d560f4fde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cd7a70884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cd7a70884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d560f4fde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d560f4fde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d07d7919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d07d7919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d55750fa2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d55750fa2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d7a7088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d7a7088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is additional information to help </a:t>
            </a:r>
            <a:r>
              <a:rPr lang="en"/>
              <a:t>answer</a:t>
            </a:r>
            <a:r>
              <a:rPr lang="en"/>
              <a:t> student 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BLS Frequently Asked Questions about HS Based Vaccine Clinics</a:t>
            </a:r>
            <a:endParaRPr/>
          </a:p>
          <a:p>
            <a:pPr indent="0" lvl="0" marL="0" rtl="0" algn="l">
              <a:spcBef>
                <a:spcPts val="0"/>
              </a:spcBef>
              <a:spcAft>
                <a:spcPts val="0"/>
              </a:spcAft>
              <a:buNone/>
            </a:pPr>
            <a:r>
              <a:rPr lang="en" u="sng">
                <a:solidFill>
                  <a:schemeClr val="hlink"/>
                </a:solidFill>
                <a:hlinkClick r:id="rId2"/>
              </a:rPr>
              <a:t>https://drive.google.com/file/d/1EzWQYbjXql0dZ8kWVlcukPQyhLaAGZ_7/view?usp=sharing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 Letter</a:t>
            </a:r>
            <a:endParaRPr/>
          </a:p>
          <a:p>
            <a:pPr indent="0" lvl="0" marL="0" rtl="0" algn="l">
              <a:spcBef>
                <a:spcPts val="0"/>
              </a:spcBef>
              <a:spcAft>
                <a:spcPts val="0"/>
              </a:spcAft>
              <a:buNone/>
            </a:pPr>
            <a:r>
              <a:rPr lang="en" u="sng">
                <a:solidFill>
                  <a:schemeClr val="hlink"/>
                </a:solidFill>
                <a:hlinkClick r:id="rId3"/>
              </a:rPr>
              <a:t>https://docs.google.com/document/d/1OAuSVWWNqM_WumQFfWe_8-_LNmHKvF2Nb5nc-ojTqFk/edit?usp=sharing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Parent Letter</a:t>
            </a:r>
            <a:endParaRPr/>
          </a:p>
          <a:p>
            <a:pPr indent="0" lvl="0" marL="0" rtl="0" algn="l">
              <a:spcBef>
                <a:spcPts val="0"/>
              </a:spcBef>
              <a:spcAft>
                <a:spcPts val="0"/>
              </a:spcAft>
              <a:buNone/>
            </a:pPr>
            <a:r>
              <a:rPr lang="en" u="sng">
                <a:solidFill>
                  <a:schemeClr val="hlink"/>
                </a:solidFill>
                <a:hlinkClick r:id="rId4"/>
              </a:rPr>
              <a:t>https://docs.google.com/document/d/1Ksq0sP_sjMOIAfCO0Tq0yIj5xOVz_sZw6JsyOPpObk0/edit?usp=sharing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cd7a70884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cd7a70884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 notes:</a:t>
            </a:r>
            <a:endParaRPr/>
          </a:p>
          <a:p>
            <a:pPr indent="-292100" lvl="0" marL="457200" rtl="0" algn="l">
              <a:lnSpc>
                <a:spcPct val="107916"/>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Vaccination is the safest, most effective, and most reliable way to keep yourself, your family, and your community healthy and safe from COVID-19.</a:t>
            </a:r>
            <a:endParaRPr sz="1000">
              <a:solidFill>
                <a:schemeClr val="dk1"/>
              </a:solidFill>
              <a:latin typeface="Open Sans"/>
              <a:ea typeface="Open Sans"/>
              <a:cs typeface="Open Sans"/>
              <a:sym typeface="Open Sans"/>
            </a:endParaRPr>
          </a:p>
          <a:p>
            <a:pPr indent="-292100" lvl="0" marL="457200" rtl="0" algn="l">
              <a:lnSpc>
                <a:spcPct val="107916"/>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Vaccines don’t just protect you, but the people around you as well. When enough people are vaccinated germs can’t travel as efficiently and the entire community, including vulnerable populations and those who cannot get vaccinated are less likely to get sick.</a:t>
            </a:r>
            <a:endParaRPr sz="1000">
              <a:solidFill>
                <a:schemeClr val="dk1"/>
              </a:solidFill>
              <a:latin typeface="Open Sans"/>
              <a:ea typeface="Open Sans"/>
              <a:cs typeface="Open Sans"/>
              <a:sym typeface="Open Sans"/>
            </a:endParaRPr>
          </a:p>
          <a:p>
            <a:pPr indent="-292100" lvl="0" marL="457200" rtl="0" algn="l">
              <a:lnSpc>
                <a:spcPct val="107916"/>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At 95 percent efficacy, this vaccine is extraordinarily effective at protecting you.</a:t>
            </a:r>
            <a:endParaRPr sz="1000">
              <a:solidFill>
                <a:schemeClr val="dk1"/>
              </a:solidFill>
              <a:latin typeface="Open Sans"/>
              <a:ea typeface="Open Sans"/>
              <a:cs typeface="Open Sans"/>
              <a:sym typeface="Open Sans"/>
            </a:endParaRPr>
          </a:p>
          <a:p>
            <a:pPr indent="0" lvl="0" marL="457200" rtl="0" algn="l">
              <a:lnSpc>
                <a:spcPct val="107916"/>
              </a:lnSpc>
              <a:spcBef>
                <a:spcPts val="0"/>
              </a:spcBef>
              <a:spcAft>
                <a:spcPts val="0"/>
              </a:spcAft>
              <a:buNone/>
            </a:pPr>
            <a:r>
              <a:rPr lang="en" sz="1000">
                <a:solidFill>
                  <a:schemeClr val="dk1"/>
                </a:solidFill>
                <a:latin typeface="Open Sans"/>
                <a:ea typeface="Open Sans"/>
                <a:cs typeface="Open Sans"/>
                <a:sym typeface="Open Sans"/>
              </a:rPr>
              <a:t>Getting a COVID-19 vaccine is the best tool we have to help us end the COVID-19 pandemic</a:t>
            </a:r>
            <a:endParaRPr sz="1000">
              <a:solidFill>
                <a:schemeClr val="dk1"/>
              </a:solidFill>
              <a:latin typeface="Open Sans"/>
              <a:ea typeface="Open Sans"/>
              <a:cs typeface="Open Sans"/>
              <a:sym typeface="Open Sans"/>
            </a:endParaRPr>
          </a:p>
          <a:p>
            <a:pPr indent="0" lvl="0" marL="457200" rtl="0" algn="l">
              <a:lnSpc>
                <a:spcPct val="107916"/>
              </a:lnSpc>
              <a:spcBef>
                <a:spcPts val="0"/>
              </a:spcBef>
              <a:spcAft>
                <a:spcPts val="0"/>
              </a:spcAft>
              <a:buNone/>
            </a:pPr>
            <a:r>
              <a:t/>
            </a:r>
            <a:endParaRPr sz="1000">
              <a:solidFill>
                <a:schemeClr val="dk1"/>
              </a:solidFill>
              <a:latin typeface="Open Sans"/>
              <a:ea typeface="Open Sans"/>
              <a:cs typeface="Open Sans"/>
              <a:sym typeface="Open Sans"/>
            </a:endParaRPr>
          </a:p>
          <a:p>
            <a:pPr indent="-292100" lvl="0" marL="457200" rtl="0" algn="l">
              <a:lnSpc>
                <a:spcPct val="107916"/>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The vaccines protect you from getting COVID-19 and from getting seriously ill if you do get the virus.</a:t>
            </a:r>
            <a:endParaRPr sz="1000">
              <a:solidFill>
                <a:schemeClr val="dk1"/>
              </a:solidFill>
              <a:latin typeface="Open Sans"/>
              <a:ea typeface="Open Sans"/>
              <a:cs typeface="Open Sans"/>
              <a:sym typeface="Open Sans"/>
            </a:endParaRPr>
          </a:p>
          <a:p>
            <a:pPr indent="-292100" lvl="0" marL="457200" rtl="0" algn="l">
              <a:lnSpc>
                <a:spcPct val="107916"/>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The COVID-19 vaccines are safe and effective, and once enough people in Oregon are vaccinated we can get back to the people, places, and things we love. </a:t>
            </a:r>
            <a:endParaRPr sz="1000">
              <a:solidFill>
                <a:schemeClr val="dk1"/>
              </a:solidFill>
              <a:latin typeface="Open Sans"/>
              <a:ea typeface="Open Sans"/>
              <a:cs typeface="Open Sans"/>
              <a:sym typeface="Open Sans"/>
            </a:endParaRPr>
          </a:p>
          <a:p>
            <a:pPr indent="-292100" lvl="0" marL="457200" rtl="0" algn="l">
              <a:lnSpc>
                <a:spcPct val="107916"/>
              </a:lnSpc>
              <a:spcBef>
                <a:spcPts val="0"/>
              </a:spcBef>
              <a:spcAft>
                <a:spcPts val="0"/>
              </a:spcAft>
              <a:buClr>
                <a:schemeClr val="dk1"/>
              </a:buClr>
              <a:buSzPts val="1000"/>
              <a:buFont typeface="Open Sans"/>
              <a:buChar char="●"/>
            </a:pPr>
            <a:r>
              <a:rPr lang="en" sz="1000">
                <a:solidFill>
                  <a:schemeClr val="dk1"/>
                </a:solidFill>
                <a:latin typeface="Open Sans"/>
                <a:ea typeface="Open Sans"/>
                <a:cs typeface="Open Sans"/>
                <a:sym typeface="Open Sans"/>
              </a:rPr>
              <a:t>If you get COVID-19, you also risk giving it to loved ones who may get sick. Getting a COVID-19 vaccine is a safer choice.</a:t>
            </a:r>
            <a:endParaRPr sz="1000">
              <a:solidFill>
                <a:schemeClr val="dk1"/>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cd7a70884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cd7a70884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Teacher notes: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vaccine is not required to attend school and is completely voluntary. It’s your choice, but fully immunized students will no longer need to quarantine if exposed to the virus. It will also help minimize spread or outbreaks in our school, and allow students to stay involved in sports and other school activities. Masks are still required at school even if you’ve been vaccinated.</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cd7a70884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cd7a70884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Teachers:</a:t>
            </a:r>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Pfizer’s COVID-19 vaccine, which is 95% effective against COVID-19 infection. The change in age was recently approved by the Food and Drug Administration (FDA).</a:t>
            </a:r>
            <a:endParaRPr>
              <a:solidFill>
                <a:schemeClr val="dk1"/>
              </a:solidFill>
            </a:endParaRPr>
          </a:p>
          <a:p>
            <a:pPr indent="0" lvl="0" marL="0" rtl="0" algn="l">
              <a:spcBef>
                <a:spcPts val="1200"/>
              </a:spcBef>
              <a:spcAft>
                <a:spcPts val="0"/>
              </a:spcAft>
              <a:buNone/>
            </a:pPr>
            <a:r>
              <a:rPr lang="en"/>
              <a:t>The Food and Drug Administration (FDA) requires rigorous safety testing before it will authorize any vaccine.  The COVID-19 vaccine from Pfizer was tested in thousands of study participants and </a:t>
            </a:r>
            <a:r>
              <a:rPr lang="en"/>
              <a:t>generated</a:t>
            </a:r>
            <a:r>
              <a:rPr lang="en"/>
              <a:t> enough data to convince the FDA that the vaccine was safe and effective.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cd7a70884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cd7a70884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Distribute </a:t>
            </a:r>
            <a:r>
              <a:rPr lang="en"/>
              <a:t>electronically</a:t>
            </a:r>
            <a:r>
              <a:rPr lang="en"/>
              <a:t> or via paper, the Pfizer Fact Sheet.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55750fa2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d55750fa2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cdc.gov/coronavirus/2019-ncov/vaccines/about-vaccines/index.html" TargetMode="External"/><Relationship Id="rId4" Type="http://schemas.openxmlformats.org/officeDocument/2006/relationships/hyperlink" Target="https://covidvaccine.oregon.go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r20.rs6.net/tn.jsp?f=001jRPVn-YX7FDrvK9UjbeLUV_ea_yz5nh9FA2JKJl_MIQrwY4iQhw2RdlYOmQ1WbHrSU2A6neOX5k72w2BAyJlgNHf9hlPOrQD7ylLp3c66wXCY07NL2mWDU0_y2iUUKS_d3dNDEEwkb1pY6U8qnRfyWpMaikI3jwkA-EtVPCdWno=&amp;c=jPkNgbj0ylrD4svZRq4p3eAx2ERljKKkJTl41tLsHUv-1FSp9_vhLw==&amp;ch=RDrpT-KVCWujhaijgwqT5t3lwRwWeVjMrPBJRFsQ92A4q4yr-QztcA==" TargetMode="External"/><Relationship Id="rId4" Type="http://schemas.openxmlformats.org/officeDocument/2006/relationships/hyperlink" Target="http://r20.rs6.net/tn.jsp?f=001jRPVn-YX7FDrvK9UjbeLUV_ea_yz5nh9FA2JKJl_MIQrwY4iQhw2RRBZ-UEKL6mnT0n9rvNZm-JR2e5qSwxUuNA1m4vSfrS9Sidh5kG2IU-M9506ZS00uVerKw9BG_uAGevDVlDUSx1Z0KDQmSH2EpZ5bVzqnG4fnM9msUfnk1I=&amp;c=jPkNgbj0ylrD4svZRq4p3eAx2ERljKKkJTl41tLsHUv-1FSp9_vhLw==&amp;ch=RDrpT-KVCWujhaijgwqT5t3lwRwWeVjMrPBJRFsQ92A4q4yr-QztcA==" TargetMode="External"/><Relationship Id="rId10" Type="http://schemas.openxmlformats.org/officeDocument/2006/relationships/hyperlink" Target="http://r20.rs6.net/tn.jsp?f=001jRPVn-YX7FDrvK9UjbeLUV_ea_yz5nh9FA2JKJl_MIQrwY4iQhw2Rc2B25lZ91TVO8iT8Vryqsr-8DkxRWgnEUwMkWWBQXLeSVrm29S48kKAvCn6ZwnoNtAgnMsV6lVNgy1lmJD3gkCvty6qWzO7L72wwgA5M-9AYJcZjtkHo2M=&amp;c=jPkNgbj0ylrD4svZRq4p3eAx2ERljKKkJTl41tLsHUv-1FSp9_vhLw==&amp;ch=RDrpT-KVCWujhaijgwqT5t3lwRwWeVjMrPBJRFsQ92A4q4yr-QztcA==" TargetMode="External"/><Relationship Id="rId9" Type="http://schemas.openxmlformats.org/officeDocument/2006/relationships/hyperlink" Target="http://r20.rs6.net/tn.jsp?f=001jRPVn-YX7FDrvK9UjbeLUV_ea_yz5nh9FA2JKJl_MIQrwY4iQhw2RRBLYb5dTQlZnd6vaAnsST25k4JWLjaTaX2fYNWLFJMajj5Qr2YhSdxz4TlpirKhPTt3wnxz-vZ69jScrxV1g9wLCnguN8znQYtPlmOEXmQVf-Y7IVs1AxZafMwugA19Pib78kyaWj8eu-PhPvKGKnY=&amp;c=jPkNgbj0ylrD4svZRq4p3eAx2ERljKKkJTl41tLsHUv-1FSp9_vhLw==&amp;ch=RDrpT-KVCWujhaijgwqT5t3lwRwWeVjMrPBJRFsQ92A4q4yr-QztcA==" TargetMode="External"/><Relationship Id="rId5" Type="http://schemas.openxmlformats.org/officeDocument/2006/relationships/hyperlink" Target="http://r20.rs6.net/tn.jsp?f=001jRPVn-YX7FDrvK9UjbeLUV_ea_yz5nh9FA2JKJl_MIQrwY4iQhw2Rak82FvBbNHCK3aqAjPZr3nK35pGAXItMFI0_tdMAmIvHjTGv30BoSksl17-852s_Nq4JILMnAiFp7F7EwV8eC8A4dWOv27nWfl6sESnkj4uj7M_ePA2aF4=&amp;c=jPkNgbj0ylrD4svZRq4p3eAx2ERljKKkJTl41tLsHUv-1FSp9_vhLw==&amp;ch=RDrpT-KVCWujhaijgwqT5t3lwRwWeVjMrPBJRFsQ92A4q4yr-QztcA==" TargetMode="External"/><Relationship Id="rId6" Type="http://schemas.openxmlformats.org/officeDocument/2006/relationships/hyperlink" Target="http://r20.rs6.net/tn.jsp?f=001jRPVn-YX7FDrvK9UjbeLUV_ea_yz5nh9FA2JKJl_MIQrwY4iQhw2RWhO0h4AMhZW9igdl1LO6TSwv4hytLg7G0Z21iEAzgkSxDmCYqgYdoCSPD4LuviTYIwaf3AtMB9ae2AR2TPe5pWz9Y-Rf3nrFTrQ59WICYGhgdWxSRmPRAJSGVLM7I1QHkTNcHisoUbkgz3STcTaaobOKp307BRIcg==&amp;c=jPkNgbj0ylrD4svZRq4p3eAx2ERljKKkJTl41tLsHUv-1FSp9_vhLw==&amp;ch=RDrpT-KVCWujhaijgwqT5t3lwRwWeVjMrPBJRFsQ92A4q4yr-QztcA==" TargetMode="External"/><Relationship Id="rId7" Type="http://schemas.openxmlformats.org/officeDocument/2006/relationships/hyperlink" Target="http://r20.rs6.net/tn.jsp?f=001jRPVn-YX7FDrvK9UjbeLUV_ea_yz5nh9FA2JKJl_MIQrwY4iQhw2RUw_ISQL0OCj0yJCCvSU8BHSIQhNiqU87V8VTnP_3YCeWKujNBbblAmd9DgXsGTPVM-__W6HSjMkxjacD_wSJX6bc0kGAy7nm3PtDd5fvdMawHeg_PwUF8UUZqdgWeC78A==&amp;c=jPkNgbj0ylrD4svZRq4p3eAx2ERljKKkJTl41tLsHUv-1FSp9_vhLw==&amp;ch=RDrpT-KVCWujhaijgwqT5t3lwRwWeVjMrPBJRFsQ92A4q4yr-QztcA==" TargetMode="External"/><Relationship Id="rId8" Type="http://schemas.openxmlformats.org/officeDocument/2006/relationships/hyperlink" Target="http://r20.rs6.net/tn.jsp?f=001jRPVn-YX7FDrvK9UjbeLUV_ea_yz5nh9FA2JKJl_MIQrwY4iQhw2RRBZ-UEKL6mnCWZ9tzxnzIp7bn-Isof08z-OFqrLddNyhggIX_RMonUwclVidhHwv7-HwJaWhVe3gIgdZ3NDp4wsBBIjW2CdjQ==&amp;c=jPkNgbj0ylrD4svZRq4p3eAx2ERljKKkJTl41tLsHUv-1FSp9_vhLw==&amp;ch=RDrpT-KVCWujhaijgwqT5t3lwRwWeVjMrPBJRFsQ92A4q4yr-Qztc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drive.google.com/file/d/1rmss9dJ_7EOAN_PiNzBXeeO10Lb6fIhE/view?usp=sharing" TargetMode="External"/><Relationship Id="rId4" Type="http://schemas.openxmlformats.org/officeDocument/2006/relationships/image" Target="../media/image1.png"/><Relationship Id="rId5" Type="http://schemas.openxmlformats.org/officeDocument/2006/relationships/hyperlink" Target="http://mosaicmedicalpediatrics.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hyperlink" Target="http://vsafe.cdc.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rive.google.com/file/d/1ab4CfJj_Mra_A7BLySfHV_BaGbQDNdG0/view?usp=sharing" TargetMode="External"/><Relationship Id="rId4" Type="http://schemas.openxmlformats.org/officeDocument/2006/relationships/hyperlink" Target="https://drive.google.com/file/d/1ab4CfJj_Mra_A7BLySfHV_BaGbQDNdG0/view?usp=shar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It’s Your Turn, It’s Your Choice</a:t>
            </a:r>
            <a:endParaRPr b="1"/>
          </a:p>
        </p:txBody>
      </p:sp>
      <p:sp>
        <p:nvSpPr>
          <p:cNvPr id="55" name="Google Shape;55;p13"/>
          <p:cNvSpPr txBox="1"/>
          <p:nvPr/>
        </p:nvSpPr>
        <p:spPr>
          <a:xfrm>
            <a:off x="137375" y="4353375"/>
            <a:ext cx="3804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Teachers:  Please check the notes for </a:t>
            </a:r>
            <a:r>
              <a:rPr lang="en"/>
              <a:t>additional</a:t>
            </a:r>
            <a:r>
              <a:rPr lang="en"/>
              <a:t> information.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0" y="514650"/>
            <a:ext cx="8520600" cy="5727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b="1" lang="en" sz="2500">
                <a:solidFill>
                  <a:srgbClr val="323130"/>
                </a:solidFill>
                <a:highlight>
                  <a:srgbClr val="FFFFFF"/>
                </a:highlight>
              </a:rPr>
              <a:t>What emergency response protocols will be used?</a:t>
            </a:r>
            <a:endParaRPr b="1" sz="2500">
              <a:solidFill>
                <a:srgbClr val="323130"/>
              </a:solidFill>
              <a:highlight>
                <a:srgbClr val="FFFFFF"/>
              </a:highlight>
            </a:endParaRPr>
          </a:p>
          <a:p>
            <a:pPr indent="0" lvl="0" marL="0" rtl="0" algn="l">
              <a:spcBef>
                <a:spcPts val="0"/>
              </a:spcBef>
              <a:spcAft>
                <a:spcPts val="0"/>
              </a:spcAft>
              <a:buNone/>
            </a:pPr>
            <a:r>
              <a:t/>
            </a:r>
            <a:endParaRPr/>
          </a:p>
        </p:txBody>
      </p:sp>
      <p:sp>
        <p:nvSpPr>
          <p:cNvPr id="109" name="Google Shape;109;p22"/>
          <p:cNvSpPr txBox="1"/>
          <p:nvPr>
            <p:ph idx="1" type="body"/>
          </p:nvPr>
        </p:nvSpPr>
        <p:spPr>
          <a:xfrm>
            <a:off x="0" y="1189400"/>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a:solidFill>
                  <a:srgbClr val="323130"/>
                </a:solidFill>
                <a:highlight>
                  <a:srgbClr val="FFFFFF"/>
                </a:highlight>
              </a:rPr>
              <a:t>In the unlikely event that a student experiences an adverse vaccine reaction, one of the several medical providers onsite will respond with emergency supplies. If deemed necessary, EMS will be called in the extremely unlikely event that the reaction cannot be treated onsite.</a:t>
            </a:r>
            <a:endParaRPr>
              <a:solidFill>
                <a:srgbClr val="323130"/>
              </a:solidFill>
              <a:highlight>
                <a:srgbClr val="FFFFFF"/>
              </a:highlight>
            </a:endParaRPr>
          </a:p>
          <a:p>
            <a:pPr indent="0" lvl="0" marL="0" rtl="0" algn="l">
              <a:spcBef>
                <a:spcPts val="0"/>
              </a:spcBef>
              <a:spcAft>
                <a:spcPts val="0"/>
              </a:spcAft>
              <a:buNone/>
            </a:pPr>
            <a:r>
              <a:t/>
            </a:r>
            <a:endParaRPr sz="1100">
              <a:solidFill>
                <a:schemeClr val="dk1"/>
              </a:solidFill>
            </a:endParaRPr>
          </a:p>
          <a:p>
            <a:pPr indent="0" lvl="0" marL="457200" rtl="0" algn="l">
              <a:spcBef>
                <a:spcPts val="0"/>
              </a:spcBef>
              <a:spcAft>
                <a:spcPts val="0"/>
              </a:spcAft>
              <a:buNone/>
            </a:pPr>
            <a:r>
              <a:t/>
            </a:r>
            <a:endParaRPr>
              <a:solidFill>
                <a:srgbClr val="323130"/>
              </a:solidFill>
              <a:highlight>
                <a:srgbClr val="FFFFFF"/>
              </a:highlight>
              <a:latin typeface="Calibri"/>
              <a:ea typeface="Calibri"/>
              <a:cs typeface="Calibri"/>
              <a:sym typeface="Calibri"/>
            </a:endParaRPr>
          </a:p>
          <a:p>
            <a:pPr indent="0" lvl="0" marL="457200" rtl="0" algn="l">
              <a:spcBef>
                <a:spcPts val="0"/>
              </a:spcBef>
              <a:spcAft>
                <a:spcPts val="0"/>
              </a:spcAft>
              <a:buNone/>
            </a:pPr>
            <a:r>
              <a:rPr lang="en" sz="1100">
                <a:solidFill>
                  <a:srgbClr val="323130"/>
                </a:solidFill>
                <a:highlight>
                  <a:srgbClr val="FFFFFF"/>
                </a:highlight>
                <a:latin typeface="Calibri"/>
                <a:ea typeface="Calibri"/>
                <a:cs typeface="Calibri"/>
                <a:sym typeface="Calibri"/>
              </a:rPr>
              <a:t> </a:t>
            </a:r>
            <a:endParaRPr sz="1100">
              <a:solidFill>
                <a:srgbClr val="323130"/>
              </a:solidFill>
              <a:highlight>
                <a:srgbClr val="FFFFFF"/>
              </a:highlight>
              <a:latin typeface="Calibri"/>
              <a:ea typeface="Calibri"/>
              <a:cs typeface="Calibri"/>
              <a:sym typeface="Calibri"/>
            </a:endParaRPr>
          </a:p>
          <a:p>
            <a:pPr indent="0" lvl="0" marL="457200" rtl="0" algn="l">
              <a:spcBef>
                <a:spcPts val="0"/>
              </a:spcBef>
              <a:spcAft>
                <a:spcPts val="0"/>
              </a:spcAft>
              <a:buNone/>
            </a:pPr>
            <a:r>
              <a:rPr lang="en" sz="1100">
                <a:solidFill>
                  <a:srgbClr val="323130"/>
                </a:solidFill>
                <a:highlight>
                  <a:srgbClr val="FFFFFF"/>
                </a:highlight>
                <a:latin typeface="Calibri"/>
                <a:ea typeface="Calibri"/>
                <a:cs typeface="Calibri"/>
                <a:sym typeface="Calibri"/>
              </a:rPr>
              <a:t> </a:t>
            </a:r>
            <a:endParaRPr sz="1100">
              <a:solidFill>
                <a:srgbClr val="323130"/>
              </a:solidFill>
              <a:highlight>
                <a:srgbClr val="FFFFFF"/>
              </a:highlight>
              <a:latin typeface="Calibri"/>
              <a:ea typeface="Calibri"/>
              <a:cs typeface="Calibri"/>
              <a:sym typeface="Calibri"/>
            </a:endParaRPr>
          </a:p>
          <a:p>
            <a:pPr indent="0" lvl="0" marL="0" rtl="0" algn="l">
              <a:spcBef>
                <a:spcPts val="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3"/>
          <p:cNvSpPr txBox="1"/>
          <p:nvPr>
            <p:ph type="title"/>
          </p:nvPr>
        </p:nvSpPr>
        <p:spPr>
          <a:xfrm>
            <a:off x="0" y="514650"/>
            <a:ext cx="8520600" cy="5727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b="1" lang="en" sz="2500">
                <a:solidFill>
                  <a:srgbClr val="323130"/>
                </a:solidFill>
                <a:highlight>
                  <a:srgbClr val="FFFFFF"/>
                </a:highlight>
              </a:rPr>
              <a:t>How are the vaccine clinics adhering to the State law of Minor consent?</a:t>
            </a:r>
            <a:endParaRPr b="1" sz="2500">
              <a:solidFill>
                <a:srgbClr val="323130"/>
              </a:solidFill>
              <a:highlight>
                <a:srgbClr val="FFFFFF"/>
              </a:highlight>
            </a:endParaRPr>
          </a:p>
          <a:p>
            <a:pPr indent="0" lvl="0" marL="0" rtl="0" algn="l">
              <a:lnSpc>
                <a:spcPct val="115000"/>
              </a:lnSpc>
              <a:spcBef>
                <a:spcPts val="0"/>
              </a:spcBef>
              <a:spcAft>
                <a:spcPts val="0"/>
              </a:spcAft>
              <a:buNone/>
            </a:pPr>
            <a:r>
              <a:t/>
            </a:r>
            <a:endParaRPr b="1" sz="2500"/>
          </a:p>
          <a:p>
            <a:pPr indent="0" lvl="0" marL="457200" rtl="0" algn="l">
              <a:lnSpc>
                <a:spcPct val="115000"/>
              </a:lnSpc>
              <a:spcBef>
                <a:spcPts val="0"/>
              </a:spcBef>
              <a:spcAft>
                <a:spcPts val="0"/>
              </a:spcAft>
              <a:buNone/>
            </a:pPr>
            <a:r>
              <a:t/>
            </a:r>
            <a:endParaRPr b="1" sz="2500">
              <a:solidFill>
                <a:srgbClr val="323130"/>
              </a:solidFill>
              <a:highlight>
                <a:srgbClr val="FFFFFF"/>
              </a:highlight>
            </a:endParaRPr>
          </a:p>
          <a:p>
            <a:pPr indent="0" lvl="0" marL="0" rtl="0" algn="l">
              <a:spcBef>
                <a:spcPts val="0"/>
              </a:spcBef>
              <a:spcAft>
                <a:spcPts val="0"/>
              </a:spcAft>
              <a:buNone/>
            </a:pPr>
            <a:r>
              <a:t/>
            </a:r>
            <a:endParaRPr sz="2500"/>
          </a:p>
        </p:txBody>
      </p:sp>
      <p:sp>
        <p:nvSpPr>
          <p:cNvPr id="115" name="Google Shape;115;p23"/>
          <p:cNvSpPr txBox="1"/>
          <p:nvPr>
            <p:ph idx="1" type="body"/>
          </p:nvPr>
        </p:nvSpPr>
        <p:spPr>
          <a:xfrm>
            <a:off x="444975" y="1705225"/>
            <a:ext cx="7386900" cy="3416400"/>
          </a:xfrm>
          <a:prstGeom prst="rect">
            <a:avLst/>
          </a:prstGeom>
        </p:spPr>
        <p:txBody>
          <a:bodyPr anchorCtr="0" anchor="t" bIns="91425" lIns="91425" spcFirstLastPara="1" rIns="91425" wrap="square" tIns="91425">
            <a:normAutofit fontScale="40000" lnSpcReduction="20000"/>
          </a:bodyPr>
          <a:lstStyle/>
          <a:p>
            <a:pPr indent="0" lvl="0" marL="0" rtl="0" algn="l">
              <a:lnSpc>
                <a:spcPct val="115000"/>
              </a:lnSpc>
              <a:spcBef>
                <a:spcPts val="0"/>
              </a:spcBef>
              <a:spcAft>
                <a:spcPts val="0"/>
              </a:spcAft>
              <a:buNone/>
            </a:pPr>
            <a:r>
              <a:rPr lang="en" sz="3400"/>
              <a:t>Students will be asked to complete a consent to treat form which includes a description of the treatment the patient will receive, a description of alternative treatments and a description of any risks involved with the treatment. At the vaccine clinics, students will be provided with information verbally and in writing on the Pfizer vaccine prior to their opportunity to schedule vaccination appointments. Materials used include collateral from the CDC (“Pfizer Fact Sheet”), addressing risks and benefits of choosing to receive the vaccine. All students who wish to receive the vaccine must first complete necessary registration forms, including  Consent to Treat and HIPAA (Health Insurance Portability and Accountability Act) Notice of Privacy Practice forms. Each student will be supported one-on-one in this process by a Patient Registration Representative. In the State of Oregon, minors who are 15 years or older are able to consent to medical and dental services without parental consent. (ORS 109.640). Students will also be provided with information about an online tool for reporting any side effects after getting the COVID-19 vaccine (“V-Safe Flyer”).</a:t>
            </a:r>
            <a:endParaRPr sz="3400">
              <a:solidFill>
                <a:srgbClr val="323130"/>
              </a:solidFill>
              <a:highlight>
                <a:srgbClr val="FFFFFF"/>
              </a:highlight>
            </a:endParaRPr>
          </a:p>
          <a:p>
            <a:pPr indent="0" lvl="0" marL="0" rtl="0" algn="l">
              <a:lnSpc>
                <a:spcPct val="115000"/>
              </a:lnSpc>
              <a:spcBef>
                <a:spcPts val="1200"/>
              </a:spcBef>
              <a:spcAft>
                <a:spcPts val="0"/>
              </a:spcAft>
              <a:buNone/>
            </a:pPr>
            <a:r>
              <a:t/>
            </a:r>
            <a:endParaRPr sz="1100">
              <a:solidFill>
                <a:schemeClr val="dk1"/>
              </a:solidFill>
            </a:endParaRPr>
          </a:p>
          <a:p>
            <a:pPr indent="0" lvl="0" marL="457200" rtl="0" algn="l">
              <a:lnSpc>
                <a:spcPct val="115000"/>
              </a:lnSpc>
              <a:spcBef>
                <a:spcPts val="0"/>
              </a:spcBef>
              <a:spcAft>
                <a:spcPts val="0"/>
              </a:spcAft>
              <a:buNone/>
            </a:pPr>
            <a:r>
              <a:t/>
            </a:r>
            <a:endParaRPr>
              <a:solidFill>
                <a:srgbClr val="323130"/>
              </a:solidFill>
              <a:highlight>
                <a:srgbClr val="FFFFFF"/>
              </a:highlight>
            </a:endParaRPr>
          </a:p>
          <a:p>
            <a:pPr indent="0" lvl="0" marL="457200" rtl="0" algn="l">
              <a:lnSpc>
                <a:spcPct val="115000"/>
              </a:lnSpc>
              <a:spcBef>
                <a:spcPts val="0"/>
              </a:spcBef>
              <a:spcAft>
                <a:spcPts val="0"/>
              </a:spcAft>
              <a:buNone/>
            </a:pPr>
            <a:r>
              <a:rPr lang="en" sz="1100">
                <a:solidFill>
                  <a:srgbClr val="323130"/>
                </a:solidFill>
                <a:highlight>
                  <a:srgbClr val="FFFFFF"/>
                </a:highlight>
              </a:rPr>
              <a:t> </a:t>
            </a:r>
            <a:endParaRPr sz="1100">
              <a:solidFill>
                <a:srgbClr val="323130"/>
              </a:solidFill>
              <a:highlight>
                <a:srgbClr val="FFFFFF"/>
              </a:highlight>
            </a:endParaRPr>
          </a:p>
          <a:p>
            <a:pPr indent="0" lvl="0" marL="457200" rtl="0" algn="l">
              <a:lnSpc>
                <a:spcPct val="115000"/>
              </a:lnSpc>
              <a:spcBef>
                <a:spcPts val="0"/>
              </a:spcBef>
              <a:spcAft>
                <a:spcPts val="0"/>
              </a:spcAft>
              <a:buNone/>
            </a:pPr>
            <a:r>
              <a:rPr lang="en" sz="1100">
                <a:solidFill>
                  <a:srgbClr val="323130"/>
                </a:solidFill>
                <a:highlight>
                  <a:srgbClr val="FFFFFF"/>
                </a:highlight>
              </a:rPr>
              <a:t> </a:t>
            </a:r>
            <a:endParaRPr sz="1100">
              <a:solidFill>
                <a:srgbClr val="323130"/>
              </a:solidFill>
              <a:highlight>
                <a:srgbClr val="FFFFFF"/>
              </a:highlight>
            </a:endParaRPr>
          </a:p>
          <a:p>
            <a:pPr indent="0" lvl="0" marL="0" rtl="0" algn="l">
              <a:lnSpc>
                <a:spcPct val="115000"/>
              </a:lnSpc>
              <a:spcBef>
                <a:spcPts val="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What about wearing a mask?</a:t>
            </a:r>
            <a:endParaRPr b="1"/>
          </a:p>
        </p:txBody>
      </p:sp>
      <p:sp>
        <p:nvSpPr>
          <p:cNvPr id="121" name="Google Shape;121;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All students and staff must wear masks in school regardless of </a:t>
            </a:r>
            <a:r>
              <a:rPr lang="en"/>
              <a:t>their</a:t>
            </a:r>
            <a:r>
              <a:rPr lang="en"/>
              <a:t> vaccination status. </a:t>
            </a:r>
            <a:endParaRPr/>
          </a:p>
          <a:p>
            <a:pPr indent="0" lvl="0" marL="0" rtl="0" algn="l">
              <a:spcBef>
                <a:spcPts val="1200"/>
              </a:spcBef>
              <a:spcAft>
                <a:spcPts val="0"/>
              </a:spcAft>
              <a:buNone/>
            </a:pPr>
            <a:r>
              <a:t/>
            </a:r>
            <a:endParaRPr sz="2000"/>
          </a:p>
          <a:p>
            <a:pPr indent="0" lvl="0" marL="0" rtl="0" algn="l">
              <a:spcBef>
                <a:spcPts val="1200"/>
              </a:spcBef>
              <a:spcAft>
                <a:spcPts val="1200"/>
              </a:spcAft>
              <a:buNone/>
            </a:pPr>
            <a:r>
              <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Have a conversation</a:t>
            </a:r>
            <a:endParaRPr b="1"/>
          </a:p>
        </p:txBody>
      </p:sp>
      <p:sp>
        <p:nvSpPr>
          <p:cNvPr id="127" name="Google Shape;127;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Families are encouraged to discuss vaccinations and make a decision about their student’s participation together, and to learn more about vaccines through trusted sources such as the</a:t>
            </a:r>
            <a:r>
              <a:rPr lang="en" u="sng">
                <a:solidFill>
                  <a:schemeClr val="hlink"/>
                </a:solidFill>
                <a:hlinkClick r:id="rId3"/>
              </a:rPr>
              <a:t> CDC</a:t>
            </a:r>
            <a:r>
              <a:rPr lang="en"/>
              <a:t>,</a:t>
            </a:r>
            <a:r>
              <a:rPr lang="en" u="sng">
                <a:solidFill>
                  <a:schemeClr val="hlink"/>
                </a:solidFill>
                <a:hlinkClick r:id="rId4"/>
              </a:rPr>
              <a:t> Oregon Health Authority</a:t>
            </a:r>
            <a:r>
              <a:rPr lang="en"/>
              <a:t>, or their doctor. </a:t>
            </a:r>
            <a:endParaRPr/>
          </a:p>
          <a:p>
            <a:pPr indent="0" lvl="0" marL="0" rtl="0" algn="l">
              <a:spcBef>
                <a:spcPts val="1200"/>
              </a:spcBef>
              <a:spcAft>
                <a:spcPts val="0"/>
              </a:spcAft>
              <a:buNone/>
            </a:pPr>
            <a:r>
              <a:rPr lang="en"/>
              <a:t>Also </a:t>
            </a:r>
            <a:r>
              <a:rPr lang="en"/>
              <a:t>understand</a:t>
            </a:r>
            <a:r>
              <a:rPr lang="en"/>
              <a:t> and talk to your family about consent. </a:t>
            </a:r>
            <a:endParaRPr/>
          </a:p>
          <a:p>
            <a:pPr indent="0" lvl="0" marL="0" rtl="0" algn="l">
              <a:spcBef>
                <a:spcPts val="1200"/>
              </a:spcBef>
              <a:spcAft>
                <a:spcPts val="0"/>
              </a:spcAft>
              <a:buClr>
                <a:schemeClr val="dk1"/>
              </a:buClr>
              <a:buSzPts val="1100"/>
              <a:buFont typeface="Arial"/>
              <a:buNone/>
            </a:pPr>
            <a:r>
              <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When can I get my vaccine?</a:t>
            </a:r>
            <a:endParaRPr b="1"/>
          </a:p>
        </p:txBody>
      </p:sp>
      <p:sp>
        <p:nvSpPr>
          <p:cNvPr id="133" name="Google Shape;133;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Clinics will be scheduled before, during and after school hours and will take place in school gymnasiums. </a:t>
            </a:r>
            <a:endParaRPr/>
          </a:p>
          <a:p>
            <a:pPr indent="-323850" lvl="0" marL="457200" rtl="0" algn="l">
              <a:spcBef>
                <a:spcPts val="1200"/>
              </a:spcBef>
              <a:spcAft>
                <a:spcPts val="0"/>
              </a:spcAft>
              <a:buSzPts val="1500"/>
              <a:buChar char="●"/>
            </a:pPr>
            <a:r>
              <a:rPr b="1" lang="en" sz="1500" u="sng"/>
              <a:t>Bend Senior High School: April 29 and May 20 </a:t>
            </a:r>
            <a:endParaRPr b="1" sz="1500" u="sng"/>
          </a:p>
          <a:p>
            <a:pPr indent="-323850" lvl="1" marL="914400" rtl="0" algn="l">
              <a:spcBef>
                <a:spcPts val="0"/>
              </a:spcBef>
              <a:spcAft>
                <a:spcPts val="0"/>
              </a:spcAft>
              <a:buSzPts val="1500"/>
              <a:buChar char="○"/>
            </a:pPr>
            <a:r>
              <a:rPr lang="en" sz="1500"/>
              <a:t>Vaccine appointments will be open from 8 a.m. - 5 p.m.</a:t>
            </a:r>
            <a:endParaRPr sz="1500"/>
          </a:p>
          <a:p>
            <a:pPr indent="-323850" lvl="0" marL="457200" rtl="0" algn="l">
              <a:spcBef>
                <a:spcPts val="0"/>
              </a:spcBef>
              <a:spcAft>
                <a:spcPts val="0"/>
              </a:spcAft>
              <a:buSzPts val="1500"/>
              <a:buChar char="●"/>
            </a:pPr>
            <a:r>
              <a:rPr b="1" lang="en" sz="1500" u="sng"/>
              <a:t>La Pine High School: May 6 and May 27</a:t>
            </a:r>
            <a:endParaRPr b="1" sz="1500" u="sng"/>
          </a:p>
          <a:p>
            <a:pPr indent="-323850" lvl="1" marL="914400" rtl="0" algn="l">
              <a:spcBef>
                <a:spcPts val="0"/>
              </a:spcBef>
              <a:spcAft>
                <a:spcPts val="0"/>
              </a:spcAft>
              <a:buSzPts val="1500"/>
              <a:buChar char="○"/>
            </a:pPr>
            <a:r>
              <a:rPr lang="en" sz="1500"/>
              <a:t>Vaccine appointments will begin at 10 a.m. </a:t>
            </a:r>
            <a:endParaRPr sz="1500"/>
          </a:p>
          <a:p>
            <a:pPr indent="-323850" lvl="0" marL="457200" rtl="0" algn="l">
              <a:spcBef>
                <a:spcPts val="0"/>
              </a:spcBef>
              <a:spcAft>
                <a:spcPts val="0"/>
              </a:spcAft>
              <a:buSzPts val="1500"/>
              <a:buChar char="●"/>
            </a:pPr>
            <a:r>
              <a:rPr b="1" lang="en" sz="1500" u="sng"/>
              <a:t>Mountain View High School: May 4 and May 25</a:t>
            </a:r>
            <a:endParaRPr b="1" sz="1500" u="sng"/>
          </a:p>
          <a:p>
            <a:pPr indent="-323850" lvl="1" marL="914400" rtl="0" algn="l">
              <a:spcBef>
                <a:spcPts val="0"/>
              </a:spcBef>
              <a:spcAft>
                <a:spcPts val="0"/>
              </a:spcAft>
              <a:buSzPts val="1500"/>
              <a:buChar char="○"/>
            </a:pPr>
            <a:r>
              <a:rPr lang="en" sz="1500"/>
              <a:t>Bend Tech Academy at Marshall, Realms High School, Skyline High School invited to attend</a:t>
            </a:r>
            <a:endParaRPr sz="1500"/>
          </a:p>
          <a:p>
            <a:pPr indent="-323850" lvl="1" marL="914400" rtl="0" algn="l">
              <a:spcBef>
                <a:spcPts val="0"/>
              </a:spcBef>
              <a:spcAft>
                <a:spcPts val="0"/>
              </a:spcAft>
              <a:buSzPts val="1500"/>
              <a:buChar char="○"/>
            </a:pPr>
            <a:r>
              <a:rPr lang="en" sz="1500"/>
              <a:t>Vaccine appointments will be open from 8 a.m. - 5 p.m.</a:t>
            </a:r>
            <a:endParaRPr sz="1500"/>
          </a:p>
          <a:p>
            <a:pPr indent="-323850" lvl="0" marL="457200" rtl="0" algn="l">
              <a:spcBef>
                <a:spcPts val="0"/>
              </a:spcBef>
              <a:spcAft>
                <a:spcPts val="0"/>
              </a:spcAft>
              <a:buSzPts val="1500"/>
              <a:buChar char="●"/>
            </a:pPr>
            <a:r>
              <a:rPr b="1" lang="en" sz="1500" u="sng"/>
              <a:t>Summit High School: May 6 and May 27</a:t>
            </a:r>
            <a:endParaRPr b="1" sz="1500" u="sng"/>
          </a:p>
          <a:p>
            <a:pPr indent="-323850" lvl="1" marL="914400" rtl="0" algn="l">
              <a:spcBef>
                <a:spcPts val="0"/>
              </a:spcBef>
              <a:spcAft>
                <a:spcPts val="0"/>
              </a:spcAft>
              <a:buSzPts val="1500"/>
              <a:buChar char="○"/>
            </a:pPr>
            <a:r>
              <a:rPr lang="en" sz="1500"/>
              <a:t>Vaccine appointments will be open from 8 a.m. - 5 p.m.</a:t>
            </a:r>
            <a:endParaRPr sz="1500">
              <a:solidFill>
                <a:schemeClr val="dk1"/>
              </a:solidFill>
              <a:highlight>
                <a:srgbClr val="FFFF00"/>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When can I get my vaccine?</a:t>
            </a:r>
            <a:endParaRPr b="1"/>
          </a:p>
        </p:txBody>
      </p:sp>
      <p:sp>
        <p:nvSpPr>
          <p:cNvPr id="139" name="Google Shape;139;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800"/>
              <a:t>You can also </a:t>
            </a:r>
            <a:r>
              <a:rPr lang="en"/>
              <a:t>receive a vaccine at these locations:</a:t>
            </a:r>
            <a:endParaRPr/>
          </a:p>
          <a:p>
            <a:pPr indent="0" lvl="0" marL="0" rtl="0" algn="l">
              <a:spcBef>
                <a:spcPts val="0"/>
              </a:spcBef>
              <a:spcAft>
                <a:spcPts val="0"/>
              </a:spcAft>
              <a:buClr>
                <a:schemeClr val="dk1"/>
              </a:buClr>
              <a:buSzPts val="1100"/>
              <a:buFont typeface="Arial"/>
              <a:buNone/>
            </a:pPr>
            <a:r>
              <a:t/>
            </a:r>
            <a:endParaRPr b="1" i="1" sz="1050">
              <a:solidFill>
                <a:srgbClr val="403F42"/>
              </a:solidFill>
            </a:endParaRPr>
          </a:p>
          <a:p>
            <a:pPr indent="-330200" lvl="0" marL="838200" rtl="0" algn="l">
              <a:lnSpc>
                <a:spcPct val="120000"/>
              </a:lnSpc>
              <a:spcBef>
                <a:spcPts val="0"/>
              </a:spcBef>
              <a:spcAft>
                <a:spcPts val="0"/>
              </a:spcAft>
              <a:buClr>
                <a:srgbClr val="403F42"/>
              </a:buClr>
              <a:buSzPts val="1600"/>
              <a:buChar char="●"/>
            </a:pPr>
            <a:r>
              <a:rPr lang="en" sz="1600">
                <a:solidFill>
                  <a:srgbClr val="403F42"/>
                </a:solidFill>
              </a:rPr>
              <a:t>Pre-register for an appointment at the Central Oregon Mass Vaccine Clinic at </a:t>
            </a:r>
            <a:r>
              <a:rPr lang="en" sz="1600" u="sng">
                <a:solidFill>
                  <a:srgbClr val="403F42"/>
                </a:solidFill>
                <a:hlinkClick r:id="rId3">
                  <a:extLst>
                    <a:ext uri="{A12FA001-AC4F-418D-AE19-62706E023703}">
                      <ahyp:hlinkClr val="tx"/>
                    </a:ext>
                  </a:extLst>
                </a:hlinkClick>
              </a:rPr>
              <a:t>www.centraloregoncovidvaccine.com</a:t>
            </a:r>
            <a:r>
              <a:rPr lang="en" sz="1600">
                <a:solidFill>
                  <a:srgbClr val="403F42"/>
                </a:solidFill>
              </a:rPr>
              <a:t>.</a:t>
            </a:r>
            <a:endParaRPr sz="1600">
              <a:solidFill>
                <a:srgbClr val="403F42"/>
              </a:solidFill>
            </a:endParaRPr>
          </a:p>
          <a:p>
            <a:pPr indent="-330200" lvl="0" marL="838200" rtl="0" algn="l">
              <a:lnSpc>
                <a:spcPct val="120000"/>
              </a:lnSpc>
              <a:spcBef>
                <a:spcPts val="0"/>
              </a:spcBef>
              <a:spcAft>
                <a:spcPts val="0"/>
              </a:spcAft>
              <a:buClr>
                <a:srgbClr val="403F42"/>
              </a:buClr>
              <a:buSzPts val="1600"/>
              <a:buChar char="●"/>
            </a:pPr>
            <a:r>
              <a:rPr lang="en" sz="1600" u="sng">
                <a:solidFill>
                  <a:srgbClr val="403F42"/>
                </a:solidFill>
                <a:hlinkClick r:id="rId4">
                  <a:extLst>
                    <a:ext uri="{A12FA001-AC4F-418D-AE19-62706E023703}">
                      <ahyp:hlinkClr val="tx"/>
                    </a:ext>
                  </a:extLst>
                </a:hlinkClick>
              </a:rPr>
              <a:t>Crook County vaccine clinic information</a:t>
            </a:r>
            <a:endParaRPr sz="1600" u="sng">
              <a:solidFill>
                <a:srgbClr val="403F42"/>
              </a:solidFill>
            </a:endParaRPr>
          </a:p>
          <a:p>
            <a:pPr indent="-330200" lvl="0" marL="838200" rtl="0" algn="l">
              <a:lnSpc>
                <a:spcPct val="120000"/>
              </a:lnSpc>
              <a:spcBef>
                <a:spcPts val="0"/>
              </a:spcBef>
              <a:spcAft>
                <a:spcPts val="0"/>
              </a:spcAft>
              <a:buClr>
                <a:srgbClr val="403F42"/>
              </a:buClr>
              <a:buSzPts val="1600"/>
              <a:buChar char="●"/>
            </a:pPr>
            <a:r>
              <a:rPr lang="en" sz="1600" u="sng">
                <a:solidFill>
                  <a:srgbClr val="403F42"/>
                </a:solidFill>
                <a:hlinkClick r:id="rId5">
                  <a:extLst>
                    <a:ext uri="{A12FA001-AC4F-418D-AE19-62706E023703}">
                      <ahyp:hlinkClr val="tx"/>
                    </a:ext>
                  </a:extLst>
                </a:hlinkClick>
              </a:rPr>
              <a:t>Deschutes County vaccine clinic information</a:t>
            </a:r>
            <a:endParaRPr sz="1600" u="sng">
              <a:solidFill>
                <a:srgbClr val="403F42"/>
              </a:solidFill>
            </a:endParaRPr>
          </a:p>
          <a:p>
            <a:pPr indent="-330200" lvl="0" marL="838200" rtl="0" algn="l">
              <a:lnSpc>
                <a:spcPct val="120000"/>
              </a:lnSpc>
              <a:spcBef>
                <a:spcPts val="0"/>
              </a:spcBef>
              <a:spcAft>
                <a:spcPts val="0"/>
              </a:spcAft>
              <a:buClr>
                <a:srgbClr val="403F42"/>
              </a:buClr>
              <a:buSzPts val="1600"/>
              <a:buChar char="●"/>
            </a:pPr>
            <a:r>
              <a:rPr lang="en" sz="1600" u="sng">
                <a:solidFill>
                  <a:srgbClr val="403F42"/>
                </a:solidFill>
                <a:hlinkClick r:id="rId6">
                  <a:extLst>
                    <a:ext uri="{A12FA001-AC4F-418D-AE19-62706E023703}">
                      <ahyp:hlinkClr val="tx"/>
                    </a:ext>
                  </a:extLst>
                </a:hlinkClick>
              </a:rPr>
              <a:t>Jefferson County vaccine clinic information</a:t>
            </a:r>
            <a:endParaRPr sz="1600" u="sng">
              <a:solidFill>
                <a:srgbClr val="403F42"/>
              </a:solidFill>
            </a:endParaRPr>
          </a:p>
          <a:p>
            <a:pPr indent="-330200" lvl="0" marL="838200" rtl="0" algn="l">
              <a:lnSpc>
                <a:spcPct val="120000"/>
              </a:lnSpc>
              <a:spcBef>
                <a:spcPts val="0"/>
              </a:spcBef>
              <a:spcAft>
                <a:spcPts val="0"/>
              </a:spcAft>
              <a:buClr>
                <a:srgbClr val="403F42"/>
              </a:buClr>
              <a:buSzPts val="1600"/>
              <a:buChar char="●"/>
            </a:pPr>
            <a:r>
              <a:rPr lang="en" sz="1600" u="sng">
                <a:solidFill>
                  <a:srgbClr val="403F42"/>
                </a:solidFill>
                <a:hlinkClick r:id="rId7">
                  <a:extLst>
                    <a:ext uri="{A12FA001-AC4F-418D-AE19-62706E023703}">
                      <ahyp:hlinkClr val="tx"/>
                    </a:ext>
                  </a:extLst>
                </a:hlinkClick>
              </a:rPr>
              <a:t>Fred Meyer pharmacies</a:t>
            </a:r>
            <a:endParaRPr sz="1600" u="sng">
              <a:solidFill>
                <a:srgbClr val="403F42"/>
              </a:solidFill>
            </a:endParaRPr>
          </a:p>
          <a:p>
            <a:pPr indent="-330200" lvl="0" marL="838200" rtl="0" algn="l">
              <a:lnSpc>
                <a:spcPct val="120000"/>
              </a:lnSpc>
              <a:spcBef>
                <a:spcPts val="0"/>
              </a:spcBef>
              <a:spcAft>
                <a:spcPts val="0"/>
              </a:spcAft>
              <a:buClr>
                <a:srgbClr val="403F42"/>
              </a:buClr>
              <a:buSzPts val="1600"/>
              <a:buChar char="●"/>
            </a:pPr>
            <a:r>
              <a:rPr lang="en" sz="1600">
                <a:solidFill>
                  <a:srgbClr val="403F42"/>
                </a:solidFill>
              </a:rPr>
              <a:t>Find appointments at local pharmacies: </a:t>
            </a:r>
            <a:r>
              <a:rPr lang="en" sz="1600" u="sng">
                <a:solidFill>
                  <a:srgbClr val="403F42"/>
                </a:solidFill>
                <a:hlinkClick r:id="rId8">
                  <a:extLst>
                    <a:ext uri="{A12FA001-AC4F-418D-AE19-62706E023703}">
                      <ahyp:hlinkClr val="tx"/>
                    </a:ext>
                  </a:extLst>
                </a:hlinkClick>
              </a:rPr>
              <a:t>www.vaccinefinder.org</a:t>
            </a:r>
            <a:endParaRPr sz="1600" u="sng">
              <a:solidFill>
                <a:srgbClr val="403F42"/>
              </a:solidFill>
            </a:endParaRPr>
          </a:p>
          <a:p>
            <a:pPr indent="-330200" lvl="0" marL="838200" rtl="0" algn="l">
              <a:lnSpc>
                <a:spcPct val="120000"/>
              </a:lnSpc>
              <a:spcBef>
                <a:spcPts val="0"/>
              </a:spcBef>
              <a:spcAft>
                <a:spcPts val="0"/>
              </a:spcAft>
              <a:buClr>
                <a:srgbClr val="403F42"/>
              </a:buClr>
              <a:buSzPts val="1600"/>
              <a:buChar char="●"/>
            </a:pPr>
            <a:r>
              <a:rPr lang="en" sz="1600">
                <a:solidFill>
                  <a:srgbClr val="403F42"/>
                </a:solidFill>
              </a:rPr>
              <a:t>Current Mosaic Medical patients may schedule </a:t>
            </a:r>
            <a:r>
              <a:rPr lang="en" sz="1600" u="sng">
                <a:solidFill>
                  <a:srgbClr val="403F42"/>
                </a:solidFill>
                <a:hlinkClick r:id="rId9">
                  <a:extLst>
                    <a:ext uri="{A12FA001-AC4F-418D-AE19-62706E023703}">
                      <ahyp:hlinkClr val="tx"/>
                    </a:ext>
                  </a:extLst>
                </a:hlinkClick>
              </a:rPr>
              <a:t>here</a:t>
            </a:r>
            <a:endParaRPr sz="1600" u="sng">
              <a:solidFill>
                <a:srgbClr val="403F42"/>
              </a:solidFill>
            </a:endParaRPr>
          </a:p>
          <a:p>
            <a:pPr indent="-330200" lvl="0" marL="838200" rtl="0" algn="l">
              <a:lnSpc>
                <a:spcPct val="120000"/>
              </a:lnSpc>
              <a:spcBef>
                <a:spcPts val="0"/>
              </a:spcBef>
              <a:spcAft>
                <a:spcPts val="0"/>
              </a:spcAft>
              <a:buClr>
                <a:srgbClr val="403F42"/>
              </a:buClr>
              <a:buSzPts val="1600"/>
              <a:buChar char="●"/>
            </a:pPr>
            <a:r>
              <a:rPr lang="en" sz="1600">
                <a:solidFill>
                  <a:srgbClr val="403F42"/>
                </a:solidFill>
              </a:rPr>
              <a:t>La Pine Community Health Center patients may </a:t>
            </a:r>
            <a:r>
              <a:rPr lang="en" sz="1600" u="sng">
                <a:solidFill>
                  <a:srgbClr val="403F42"/>
                </a:solidFill>
                <a:hlinkClick r:id="rId10">
                  <a:extLst>
                    <a:ext uri="{A12FA001-AC4F-418D-AE19-62706E023703}">
                      <ahyp:hlinkClr val="tx"/>
                    </a:ext>
                  </a:extLst>
                </a:hlinkClick>
              </a:rPr>
              <a:t>schedule here</a:t>
            </a:r>
            <a:r>
              <a:rPr lang="en" sz="1600">
                <a:solidFill>
                  <a:srgbClr val="403F42"/>
                </a:solidFill>
              </a:rPr>
              <a:t>. </a:t>
            </a:r>
            <a:endParaRPr sz="1600">
              <a:solidFill>
                <a:srgbClr val="403F42"/>
              </a:solidFill>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u="sng">
                <a:solidFill>
                  <a:schemeClr val="hlink"/>
                </a:solidFill>
                <a:hlinkClick r:id="rId3"/>
              </a:rPr>
              <a:t>How do I sign up?  </a:t>
            </a:r>
            <a:r>
              <a:rPr b="1" lang="en"/>
              <a:t> </a:t>
            </a:r>
            <a:endParaRPr b="1"/>
          </a:p>
        </p:txBody>
      </p:sp>
      <p:pic>
        <p:nvPicPr>
          <p:cNvPr id="145" name="Google Shape;145;p28"/>
          <p:cNvPicPr preferRelativeResize="0"/>
          <p:nvPr/>
        </p:nvPicPr>
        <p:blipFill>
          <a:blip r:embed="rId4">
            <a:alphaModFix/>
          </a:blip>
          <a:stretch>
            <a:fillRect/>
          </a:stretch>
        </p:blipFill>
        <p:spPr>
          <a:xfrm>
            <a:off x="396575" y="2206427"/>
            <a:ext cx="4609152" cy="2439626"/>
          </a:xfrm>
          <a:prstGeom prst="rect">
            <a:avLst/>
          </a:prstGeom>
          <a:noFill/>
          <a:ln cap="flat" cmpd="sng" w="19050">
            <a:solidFill>
              <a:schemeClr val="dk2"/>
            </a:solidFill>
            <a:prstDash val="solid"/>
            <a:round/>
            <a:headEnd len="sm" w="sm" type="none"/>
            <a:tailEnd len="sm" w="sm" type="none"/>
          </a:ln>
        </p:spPr>
      </p:pic>
      <p:sp>
        <p:nvSpPr>
          <p:cNvPr id="146" name="Google Shape;146;p28"/>
          <p:cNvSpPr txBox="1"/>
          <p:nvPr/>
        </p:nvSpPr>
        <p:spPr>
          <a:xfrm>
            <a:off x="311700" y="1259725"/>
            <a:ext cx="5341800" cy="1191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2"/>
                </a:solidFill>
              </a:rPr>
              <a:t>Step 1: Visit </a:t>
            </a:r>
            <a:r>
              <a:rPr lang="en" sz="1800" u="sng">
                <a:solidFill>
                  <a:schemeClr val="hlink"/>
                </a:solidFill>
                <a:hlinkClick r:id="rId5"/>
              </a:rPr>
              <a:t>mosaicmedicalpediatrics.org</a:t>
            </a:r>
            <a:r>
              <a:rPr lang="en" sz="1800">
                <a:solidFill>
                  <a:schemeClr val="dk2"/>
                </a:solidFill>
              </a:rPr>
              <a:t> and click on </a:t>
            </a:r>
            <a:r>
              <a:rPr b="1" lang="en" sz="1800">
                <a:solidFill>
                  <a:schemeClr val="dk2"/>
                </a:solidFill>
              </a:rPr>
              <a:t>“scheduling.”</a:t>
            </a:r>
            <a:endParaRPr b="1" sz="1800">
              <a:solidFill>
                <a:schemeClr val="dk2"/>
              </a:solidFill>
            </a:endParaRPr>
          </a:p>
          <a:p>
            <a:pPr indent="0" lvl="0" marL="0" rtl="0" algn="l">
              <a:spcBef>
                <a:spcPts val="12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After the </a:t>
            </a:r>
            <a:r>
              <a:rPr b="1" lang="en"/>
              <a:t>vaccine?</a:t>
            </a:r>
            <a:endParaRPr b="1"/>
          </a:p>
        </p:txBody>
      </p:sp>
      <p:pic>
        <p:nvPicPr>
          <p:cNvPr id="152" name="Google Shape;152;p29"/>
          <p:cNvPicPr preferRelativeResize="0"/>
          <p:nvPr/>
        </p:nvPicPr>
        <p:blipFill>
          <a:blip r:embed="rId3">
            <a:alphaModFix/>
          </a:blip>
          <a:stretch>
            <a:fillRect/>
          </a:stretch>
        </p:blipFill>
        <p:spPr>
          <a:xfrm>
            <a:off x="152400" y="1170125"/>
            <a:ext cx="3037621" cy="3820977"/>
          </a:xfrm>
          <a:prstGeom prst="rect">
            <a:avLst/>
          </a:prstGeom>
          <a:noFill/>
          <a:ln>
            <a:noFill/>
          </a:ln>
        </p:spPr>
      </p:pic>
      <p:sp>
        <p:nvSpPr>
          <p:cNvPr id="153" name="Google Shape;153;p29"/>
          <p:cNvSpPr txBox="1"/>
          <p:nvPr/>
        </p:nvSpPr>
        <p:spPr>
          <a:xfrm>
            <a:off x="4163775" y="1741725"/>
            <a:ext cx="4463100" cy="251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2"/>
                </a:solidFill>
              </a:rPr>
              <a:t>Use the v-safe app to get a reminder for your next vaccination and to track any symptoms that you may have.</a:t>
            </a:r>
            <a:endParaRPr sz="1800">
              <a:solidFill>
                <a:schemeClr val="dk2"/>
              </a:solidFill>
            </a:endParaRPr>
          </a:p>
          <a:p>
            <a:pPr indent="0" lvl="0" marL="0" rtl="0" algn="l">
              <a:lnSpc>
                <a:spcPct val="115000"/>
              </a:lnSpc>
              <a:spcBef>
                <a:spcPts val="1200"/>
              </a:spcBef>
              <a:spcAft>
                <a:spcPts val="0"/>
              </a:spcAft>
              <a:buNone/>
            </a:pPr>
            <a:r>
              <a:t/>
            </a:r>
            <a:endParaRPr sz="1800">
              <a:solidFill>
                <a:schemeClr val="dk2"/>
              </a:solidFill>
            </a:endParaRPr>
          </a:p>
          <a:p>
            <a:pPr indent="0" lvl="0" marL="0" rtl="0" algn="l">
              <a:lnSpc>
                <a:spcPct val="115000"/>
              </a:lnSpc>
              <a:spcBef>
                <a:spcPts val="1200"/>
              </a:spcBef>
              <a:spcAft>
                <a:spcPts val="0"/>
              </a:spcAft>
              <a:buNone/>
            </a:pPr>
            <a:r>
              <a:rPr lang="en" sz="1800">
                <a:solidFill>
                  <a:schemeClr val="dk2"/>
                </a:solidFill>
              </a:rPr>
              <a:t>Learn more at </a:t>
            </a:r>
            <a:r>
              <a:rPr lang="en" sz="1800" u="sng">
                <a:solidFill>
                  <a:schemeClr val="hlink"/>
                </a:solidFill>
                <a:hlinkClick r:id="rId4"/>
              </a:rPr>
              <a:t>vsafe.cdc.gov</a:t>
            </a:r>
            <a:endParaRPr sz="1800">
              <a:solidFill>
                <a:schemeClr val="dk2"/>
              </a:solidFill>
            </a:endParaRPr>
          </a:p>
          <a:p>
            <a:pPr indent="0" lvl="0" marL="0" rtl="0" algn="l">
              <a:lnSpc>
                <a:spcPct val="115000"/>
              </a:lnSpc>
              <a:spcBef>
                <a:spcPts val="1200"/>
              </a:spcBef>
              <a:spcAft>
                <a:spcPts val="1200"/>
              </a:spcAft>
              <a:buClr>
                <a:schemeClr val="dk1"/>
              </a:buClr>
              <a:buSzPts val="1100"/>
              <a:buFont typeface="Arial"/>
              <a:buNone/>
            </a:pPr>
            <a:r>
              <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4000"/>
              <a:buFont typeface="Arial"/>
              <a:buNone/>
            </a:pPr>
            <a:r>
              <a:rPr b="1" lang="en" sz="2500"/>
              <a:t>COVID-19 High School Vaccine Clinics</a:t>
            </a:r>
            <a:endParaRPr b="1" sz="2500"/>
          </a:p>
          <a:p>
            <a:pPr indent="0" lvl="0" marL="0" rtl="0" algn="l">
              <a:spcBef>
                <a:spcPts val="0"/>
              </a:spcBef>
              <a:spcAft>
                <a:spcPts val="0"/>
              </a:spcAft>
              <a:buNone/>
            </a:pPr>
            <a:r>
              <a:t/>
            </a:r>
            <a:endParaRPr b="1">
              <a:latin typeface="Avenir"/>
              <a:ea typeface="Avenir"/>
              <a:cs typeface="Avenir"/>
              <a:sym typeface="Aveni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Nearly 4,000 local high school students from communities throughout Central Oregon will be eligible to take part in upcoming free vaccination clinics at local high schools, thanks to a regional partnership with local school districts, Mosaic Pediatrics, La Pine Community Health Center, St. Charles Health System, Deschutes County Health Services and Crook County Health Department.</a:t>
            </a:r>
            <a:endParaRPr/>
          </a:p>
          <a:p>
            <a:pPr indent="0" lvl="0" marL="0" rtl="0" algn="l">
              <a:spcBef>
                <a:spcPts val="1200"/>
              </a:spcBef>
              <a:spcAft>
                <a:spcPts val="1200"/>
              </a:spcAft>
              <a:buNone/>
            </a:pPr>
            <a:r>
              <a:rPr lang="en"/>
              <a:t>Getting the vaccine is totally voluntary. Our School Based Health Centers are moving to campus for these events, but you can also get your vaccine at your </a:t>
            </a:r>
            <a:r>
              <a:rPr lang="en"/>
              <a:t>physician's</a:t>
            </a:r>
            <a:r>
              <a:rPr lang="en"/>
              <a:t> office and at mass vaccination sites like the Fairgrounds.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Learning Intentions </a:t>
            </a:r>
            <a:endParaRPr b="1"/>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You will learn who is eligible for the COVID-19 vaccine.</a:t>
            </a:r>
            <a:br>
              <a:rPr lang="en"/>
            </a:br>
            <a:endParaRPr/>
          </a:p>
          <a:p>
            <a:pPr indent="-342900" lvl="0" marL="457200" rtl="0" algn="l">
              <a:spcBef>
                <a:spcPts val="0"/>
              </a:spcBef>
              <a:spcAft>
                <a:spcPts val="0"/>
              </a:spcAft>
              <a:buSzPts val="1800"/>
              <a:buChar char="●"/>
            </a:pPr>
            <a:r>
              <a:rPr lang="en"/>
              <a:t>You will learn about why you might want to get vaccinated.</a:t>
            </a:r>
            <a:br>
              <a:rPr lang="en"/>
            </a:br>
            <a:endParaRPr/>
          </a:p>
          <a:p>
            <a:pPr indent="-342900" lvl="0" marL="457200" rtl="0" algn="l">
              <a:spcBef>
                <a:spcPts val="0"/>
              </a:spcBef>
              <a:spcAft>
                <a:spcPts val="0"/>
              </a:spcAft>
              <a:buSzPts val="1800"/>
              <a:buChar char="●"/>
            </a:pPr>
            <a:r>
              <a:rPr lang="en"/>
              <a:t>You will learn dates/times/location and how to sign up.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Who is eligible to receive the COVID 19 Vaccine?   </a:t>
            </a:r>
            <a:endParaRPr b="1"/>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Beginning April 19, all Oregonians ages 16 and older are eligible to receive the COVID-19 vaccine. That includes students at our local high schools.</a:t>
            </a:r>
            <a:endParaRPr/>
          </a:p>
          <a:p>
            <a:pPr indent="0" lvl="0" marL="0" rtl="0" algn="l">
              <a:spcBef>
                <a:spcPts val="1200"/>
              </a:spcBef>
              <a:spcAft>
                <a:spcPts val="0"/>
              </a:spcAft>
              <a:buNone/>
            </a:pPr>
            <a:r>
              <a:rPr lang="en"/>
              <a:t>The FDA has approved the Pfizer vaccine for students 16-18.</a:t>
            </a:r>
            <a:endParaRPr/>
          </a:p>
          <a:p>
            <a:pPr indent="0" lvl="0" marL="0" rtl="0" algn="l">
              <a:spcBef>
                <a:spcPts val="1200"/>
              </a:spcBef>
              <a:spcAft>
                <a:spcPts val="0"/>
              </a:spcAft>
              <a:buNone/>
            </a:pPr>
            <a:r>
              <a:rPr lang="en"/>
              <a:t>The vaccine is </a:t>
            </a:r>
            <a:r>
              <a:rPr b="1" lang="en" u="sng"/>
              <a:t>free</a:t>
            </a:r>
            <a:r>
              <a:rPr lang="en"/>
              <a:t> and you don’t need to show a driver’s license, proof of insurance or social security number.</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 sz="2520"/>
              <a:t>Why get vaccinated?</a:t>
            </a:r>
            <a:endParaRPr b="1" sz="2520"/>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According to the CDC, getting vaccinated helps keep you, and those around you, safer.</a:t>
            </a:r>
            <a:r>
              <a:rPr lang="en"/>
              <a:t> </a:t>
            </a:r>
            <a:endParaRPr/>
          </a:p>
          <a:p>
            <a:pPr indent="-342900" lvl="0" marL="457200" rtl="0" algn="l">
              <a:spcBef>
                <a:spcPts val="1200"/>
              </a:spcBef>
              <a:spcAft>
                <a:spcPts val="0"/>
              </a:spcAft>
              <a:buSzPts val="1800"/>
              <a:buChar char="●"/>
            </a:pPr>
            <a:r>
              <a:rPr lang="en"/>
              <a:t>Safely</a:t>
            </a:r>
            <a:r>
              <a:rPr lang="en"/>
              <a:t> spend time with those you care about</a:t>
            </a:r>
            <a:endParaRPr/>
          </a:p>
          <a:p>
            <a:pPr indent="0" lvl="0" marL="0" rtl="0" algn="l">
              <a:spcBef>
                <a:spcPts val="1200"/>
              </a:spcBef>
              <a:spcAft>
                <a:spcPts val="0"/>
              </a:spcAft>
              <a:buNone/>
            </a:pPr>
            <a:r>
              <a:rPr lang="en"/>
              <a:t>Just as with adults, the Oregon Health Authority says that fully </a:t>
            </a:r>
            <a:r>
              <a:rPr lang="en"/>
              <a:t>vaccinated students (both doses) without COVID-19 symptoms will </a:t>
            </a:r>
            <a:r>
              <a:rPr b="1" lang="en" u="sng"/>
              <a:t>not </a:t>
            </a:r>
            <a:r>
              <a:rPr lang="en"/>
              <a:t>have to be quarantined if exposed to the </a:t>
            </a:r>
            <a:r>
              <a:rPr lang="en"/>
              <a:t>virus</a:t>
            </a:r>
            <a:r>
              <a:rPr lang="en"/>
              <a:t>.  </a:t>
            </a:r>
            <a:endParaRPr/>
          </a:p>
          <a:p>
            <a:pPr indent="0" lvl="0" marL="0" rtl="0" algn="l">
              <a:spcBef>
                <a:spcPts val="1200"/>
              </a:spcBef>
              <a:spcAft>
                <a:spcPts val="0"/>
              </a:spcAft>
              <a:buNone/>
            </a:pPr>
            <a:r>
              <a:rPr lang="en"/>
              <a:t>This gives you the ability to remain in:</a:t>
            </a:r>
            <a:endParaRPr/>
          </a:p>
          <a:p>
            <a:pPr indent="-342900" lvl="0" marL="457200" rtl="0" algn="l">
              <a:spcBef>
                <a:spcPts val="1200"/>
              </a:spcBef>
              <a:spcAft>
                <a:spcPts val="0"/>
              </a:spcAft>
              <a:buSzPts val="1800"/>
              <a:buChar char="●"/>
            </a:pPr>
            <a:r>
              <a:rPr lang="en"/>
              <a:t>Classes</a:t>
            </a:r>
            <a:endParaRPr/>
          </a:p>
          <a:p>
            <a:pPr indent="-342900" lvl="0" marL="457200" rtl="0" algn="l">
              <a:spcBef>
                <a:spcPts val="0"/>
              </a:spcBef>
              <a:spcAft>
                <a:spcPts val="0"/>
              </a:spcAft>
              <a:buSzPts val="1800"/>
              <a:buChar char="●"/>
            </a:pPr>
            <a:r>
              <a:rPr lang="en"/>
              <a:t>Athletics</a:t>
            </a:r>
            <a:endParaRPr/>
          </a:p>
          <a:p>
            <a:pPr indent="-342900" lvl="0" marL="457200" rtl="0" algn="l">
              <a:spcBef>
                <a:spcPts val="0"/>
              </a:spcBef>
              <a:spcAft>
                <a:spcPts val="0"/>
              </a:spcAft>
              <a:buSzPts val="1800"/>
              <a:buChar char="●"/>
            </a:pPr>
            <a:r>
              <a:rPr lang="en"/>
              <a:t>Activities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Is it my choice?</a:t>
            </a:r>
            <a:endParaRPr b="1"/>
          </a:p>
        </p:txBody>
      </p:sp>
      <p:sp>
        <p:nvSpPr>
          <p:cNvPr id="85" name="Google Shape;85;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vaccine is voluntary.</a:t>
            </a:r>
            <a:endParaRPr/>
          </a:p>
          <a:p>
            <a:pPr indent="-342900" lvl="0" marL="457200" rtl="0" algn="l">
              <a:spcBef>
                <a:spcPts val="0"/>
              </a:spcBef>
              <a:spcAft>
                <a:spcPts val="0"/>
              </a:spcAft>
              <a:buSzPts val="1800"/>
              <a:buChar char="●"/>
            </a:pPr>
            <a:r>
              <a:rPr lang="en"/>
              <a:t>Though Oregon law says you don’t need permission if you are over 16 to receive the vaccine, we encourage you to discuss this opportunity with family.</a:t>
            </a:r>
            <a:endParaRPr/>
          </a:p>
          <a:p>
            <a:pPr indent="-342900" lvl="0" marL="457200" rtl="0" algn="l">
              <a:spcBef>
                <a:spcPts val="0"/>
              </a:spcBef>
              <a:spcAft>
                <a:spcPts val="0"/>
              </a:spcAft>
              <a:buSzPts val="1800"/>
              <a:buChar char="●"/>
            </a:pPr>
            <a:r>
              <a:rPr lang="en"/>
              <a:t>The vaccine is not required to attend school.</a:t>
            </a:r>
            <a:endParaRPr/>
          </a:p>
          <a:p>
            <a:pPr indent="0" lvl="0" marL="0" rtl="0" algn="l">
              <a:spcBef>
                <a:spcPts val="1200"/>
              </a:spcBef>
              <a:spcAft>
                <a:spcPts val="1200"/>
              </a:spcAft>
              <a:buNone/>
            </a:pPr>
            <a:r>
              <a:rPr lang="en"/>
              <a:t>Not everyone will want to get the vaccine, some will get it this week and some will have already received it. Getting vaccinated is a person’s choice that we should all honor.</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Is it safe?</a:t>
            </a:r>
            <a:endParaRPr b="1"/>
          </a:p>
        </p:txBody>
      </p:sp>
      <p:sp>
        <p:nvSpPr>
          <p:cNvPr id="91" name="Google Shape;91;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CDC says the </a:t>
            </a:r>
            <a:r>
              <a:rPr lang="en" u="sng">
                <a:solidFill>
                  <a:schemeClr val="hlink"/>
                </a:solidFill>
                <a:hlinkClick r:id="rId3"/>
              </a:rPr>
              <a:t>Pfizer vaccine</a:t>
            </a:r>
            <a:r>
              <a:rPr lang="en"/>
              <a:t> is safe and effective. The Food &amp; Drug Administration (FDA) requires rigorous safety testing before it will authorize any vaccine. The COVID-19 vaccine from Pfizer was tested in thousands of study participants and generated enough data to convince the FDA that the vaccine was safe and effective.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Learn more about the vaccine: </a:t>
            </a:r>
            <a:r>
              <a:rPr lang="en" u="sng">
                <a:solidFill>
                  <a:schemeClr val="hlink"/>
                </a:solidFill>
                <a:hlinkClick r:id="rId4"/>
              </a:rPr>
              <a:t>Pfizer COVID-19 vaccine.</a:t>
            </a: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Are there s</a:t>
            </a:r>
            <a:r>
              <a:rPr b="1" lang="en"/>
              <a:t>ide effects?</a:t>
            </a:r>
            <a:endParaRPr b="1"/>
          </a:p>
        </p:txBody>
      </p:sp>
      <p:sp>
        <p:nvSpPr>
          <p:cNvPr id="97" name="Google Shape;97;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Most people develop some soreness at the injection site. Fatigue and headache are common.  </a:t>
            </a:r>
            <a:endParaRPr/>
          </a:p>
          <a:p>
            <a:pPr indent="0" lvl="0" marL="0" rtl="0" algn="l">
              <a:spcBef>
                <a:spcPts val="1200"/>
              </a:spcBef>
              <a:spcAft>
                <a:spcPts val="0"/>
              </a:spcAft>
              <a:buNone/>
            </a:pPr>
            <a:r>
              <a:rPr lang="en"/>
              <a:t>Less common are muscle aches, chills, joint pain, vomiting, or fever.</a:t>
            </a:r>
            <a:endParaRPr/>
          </a:p>
          <a:p>
            <a:pPr indent="0" lvl="0" marL="0" rtl="0" algn="l">
              <a:spcBef>
                <a:spcPts val="1200"/>
              </a:spcBef>
              <a:spcAft>
                <a:spcPts val="0"/>
              </a:spcAft>
              <a:buNone/>
            </a:pPr>
            <a:r>
              <a:rPr lang="en"/>
              <a:t>Most side effects resolve after a day or two.</a:t>
            </a:r>
            <a:endParaRPr/>
          </a:p>
          <a:p>
            <a:pPr indent="0" lvl="0" marL="0" rtl="0" algn="l">
              <a:spcBef>
                <a:spcPts val="1200"/>
              </a:spcBef>
              <a:spcAft>
                <a:spcPts val="1200"/>
              </a:spcAft>
              <a:buNone/>
            </a:pPr>
            <a:r>
              <a:rPr lang="en"/>
              <a:t>Learn more about the vaccine.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0" y="514650"/>
            <a:ext cx="8520600" cy="5727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rPr b="1" lang="en" sz="2500">
                <a:solidFill>
                  <a:srgbClr val="323130"/>
                </a:solidFill>
                <a:highlight>
                  <a:srgbClr val="FFFFFF"/>
                </a:highlight>
              </a:rPr>
              <a:t>What precautions will be taken related to allergies and potential adverse vaccine reactions?</a:t>
            </a:r>
            <a:endParaRPr b="1" sz="2500">
              <a:solidFill>
                <a:srgbClr val="323130"/>
              </a:solidFill>
              <a:highlight>
                <a:srgbClr val="FFFFFF"/>
              </a:highlight>
            </a:endParaRPr>
          </a:p>
          <a:p>
            <a:pPr indent="0" lvl="0" marL="0" rtl="0" algn="l">
              <a:spcBef>
                <a:spcPts val="0"/>
              </a:spcBef>
              <a:spcAft>
                <a:spcPts val="0"/>
              </a:spcAft>
              <a:buNone/>
            </a:pPr>
            <a:r>
              <a:t/>
            </a:r>
            <a:endParaRPr/>
          </a:p>
        </p:txBody>
      </p:sp>
      <p:sp>
        <p:nvSpPr>
          <p:cNvPr id="103" name="Google Shape;103;p21"/>
          <p:cNvSpPr txBox="1"/>
          <p:nvPr>
            <p:ph idx="1" type="body"/>
          </p:nvPr>
        </p:nvSpPr>
        <p:spPr>
          <a:xfrm>
            <a:off x="0" y="1687800"/>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Clr>
                <a:schemeClr val="dk1"/>
              </a:buClr>
              <a:buSzPts val="1100"/>
              <a:buFont typeface="Arial"/>
              <a:buNone/>
            </a:pPr>
            <a:r>
              <a:rPr lang="en">
                <a:highlight>
                  <a:srgbClr val="FFFFFF"/>
                </a:highlight>
              </a:rPr>
              <a:t>Students will be asked to complete a form highlighting allergies and other reactions prior to receiving the vaccine. Medical providers will be onsite to provide private counsel to students, if needed.</a:t>
            </a:r>
            <a:endParaRPr>
              <a:highlight>
                <a:srgbClr val="FFFFFF"/>
              </a:highlight>
            </a:endParaRPr>
          </a:p>
          <a:p>
            <a:pPr indent="0" lvl="0" marL="457200" rtl="0" algn="l">
              <a:spcBef>
                <a:spcPts val="0"/>
              </a:spcBef>
              <a:spcAft>
                <a:spcPts val="0"/>
              </a:spcAft>
              <a:buClr>
                <a:schemeClr val="dk1"/>
              </a:buClr>
              <a:buSzPts val="1100"/>
              <a:buFont typeface="Arial"/>
              <a:buNone/>
            </a:pPr>
            <a:r>
              <a:rPr lang="en" sz="1100">
                <a:solidFill>
                  <a:srgbClr val="323130"/>
                </a:solidFill>
                <a:highlight>
                  <a:srgbClr val="FFFFFF"/>
                </a:highlight>
              </a:rPr>
              <a:t> </a:t>
            </a:r>
            <a:endParaRPr sz="1100">
              <a:solidFill>
                <a:srgbClr val="323130"/>
              </a:solidFill>
              <a:highlight>
                <a:srgbClr val="FFFFFF"/>
              </a:highlight>
            </a:endParaRPr>
          </a:p>
          <a:p>
            <a:pPr indent="0" lvl="0" marL="457200" rtl="0" algn="l">
              <a:spcBef>
                <a:spcPts val="0"/>
              </a:spcBef>
              <a:spcAft>
                <a:spcPts val="0"/>
              </a:spcAft>
              <a:buClr>
                <a:schemeClr val="dk1"/>
              </a:buClr>
              <a:buSzPts val="1100"/>
              <a:buFont typeface="Arial"/>
              <a:buNone/>
            </a:pPr>
            <a:r>
              <a:rPr lang="en" sz="1100">
                <a:solidFill>
                  <a:srgbClr val="323130"/>
                </a:solidFill>
                <a:highlight>
                  <a:srgbClr val="FFFFFF"/>
                </a:highlight>
              </a:rPr>
              <a:t> </a:t>
            </a:r>
            <a:endParaRPr sz="1100">
              <a:solidFill>
                <a:srgbClr val="323130"/>
              </a:solidFill>
              <a:highlight>
                <a:srgbClr val="FFFFFF"/>
              </a:highlight>
            </a:endParaRPr>
          </a:p>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